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5" r:id="rId6"/>
    <p:sldId id="258" r:id="rId7"/>
    <p:sldId id="267" r:id="rId8"/>
    <p:sldId id="266" r:id="rId9"/>
    <p:sldId id="270" r:id="rId10"/>
    <p:sldId id="288" r:id="rId11"/>
    <p:sldId id="289" r:id="rId12"/>
    <p:sldId id="269" r:id="rId13"/>
    <p:sldId id="282" r:id="rId14"/>
    <p:sldId id="283" r:id="rId15"/>
    <p:sldId id="271" r:id="rId16"/>
    <p:sldId id="284" r:id="rId17"/>
    <p:sldId id="285" r:id="rId18"/>
    <p:sldId id="272" r:id="rId19"/>
    <p:sldId id="286" r:id="rId20"/>
    <p:sldId id="287" r:id="rId21"/>
    <p:sldId id="278" r:id="rId22"/>
    <p:sldId id="273" r:id="rId23"/>
    <p:sldId id="291" r:id="rId24"/>
    <p:sldId id="294" r:id="rId25"/>
    <p:sldId id="295" r:id="rId26"/>
    <p:sldId id="290" r:id="rId27"/>
    <p:sldId id="292" r:id="rId28"/>
    <p:sldId id="293" r:id="rId29"/>
    <p:sldId id="274" r:id="rId30"/>
    <p:sldId id="275" r:id="rId31"/>
    <p:sldId id="276" r:id="rId32"/>
    <p:sldId id="277" r:id="rId33"/>
    <p:sldId id="280" r:id="rId34"/>
    <p:sldId id="281" r:id="rId3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orient="horz" pos="553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orient="horz" pos="2934" userDrawn="1">
          <p15:clr>
            <a:srgbClr val="A4A3A4"/>
          </p15:clr>
        </p15:guide>
        <p15:guide id="5" pos="2940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5538" userDrawn="1">
          <p15:clr>
            <a:srgbClr val="A4A3A4"/>
          </p15:clr>
        </p15:guide>
        <p15:guide id="8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758" y="77"/>
      </p:cViewPr>
      <p:guideLst>
        <p:guide orient="horz" pos="1686"/>
        <p:guide orient="horz" pos="553"/>
        <p:guide orient="horz" pos="1800"/>
        <p:guide orient="horz" pos="2934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1487-DED7-4908-9A01-0A45EDCB1D6C}" type="datetimeFigureOut">
              <a:rPr lang="de-DE" sz="1000" smtClean="0"/>
              <a:t>01.11.2022</a:t>
            </a:fld>
            <a:endParaRPr lang="de-DE" sz="10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A22D-1E89-46D3-A8B1-76349A9A3E3A}" type="slidenum">
              <a:rPr lang="de-DE" sz="1000" smtClean="0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5276622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360363"/>
            <a:ext cx="6119812" cy="344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61B4C21-2AF8-4513-9A88-12DEBB5510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225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B4C21-2AF8-4513-9A88-12DEBB551087}" type="slidenum">
              <a:rPr lang="de-DE" smtClean="0"/>
              <a:t>1</a:t>
            </a:fld>
            <a:endParaRPr lang="de-DE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3600" cy="3599"/>
          </a:xfrm>
        </p:spPr>
        <p:txBody>
          <a:bodyPr/>
          <a:lstStyle>
            <a:lvl1pPr marL="0" indent="0" algn="ctr">
              <a:buNone/>
              <a:defRPr sz="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99" y="2729931"/>
            <a:ext cx="8424000" cy="252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2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87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8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65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1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45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2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9CCFB0-B14E-4462-8275-F6BA2DFA2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1096" y="143956"/>
            <a:ext cx="4122000" cy="450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1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2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3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3" name="Textfeld 12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nd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1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1" name="Textfeld 10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9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0" name="Gerade Verbindung 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2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8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9" name="Gerade Verbindung 8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61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8" name="Gerade Verbindung 7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4" name="Textfeld 13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26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E3D64A-3A09-41C8-A3A4-91CCF15BEED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751EED-6898-4C4C-8A3D-F4336D3AF0C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EECED83C-AD55-4FC0-A229-F1B295606742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4BE1FAAA-6F6F-4D28-A4E3-E47532F20FF8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BD19E2C-C0B6-46BC-A9A3-38C364499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6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F8F4CD7-C19E-4BE9-9767-DBDB6073F4F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04D776-5902-4241-AB7D-91C75C6904F9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824F4A33-6BDB-4E6D-BF78-6687C033CEC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2EF6002E-B749-4141-A0C7-7613296C8B0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22BE00F-EA87-4573-B0B1-056A78D7B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10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9F484220-BB4A-4B3C-93FB-4F87435A1FB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9D652B-6629-4C62-9442-04ECA0BE95A5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0E673A-B66C-48A0-B356-7A83243FBF2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9A2A519E-DACD-4122-A760-9F374B8B98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26A5605-7DA8-49BC-93D0-FE57A110D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5" y="864002"/>
            <a:ext cx="4122737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9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four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B274DCC-0F14-4867-ADEB-F7738D13C862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865197-382F-47E2-853A-CB850DF71CF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7E71EFED-7D75-44F8-B256-215C26BCAE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8" name="Gerade Verbindung 7">
              <a:extLst>
                <a:ext uri="{FF2B5EF4-FFF2-40B4-BE49-F238E27FC236}">
                  <a16:creationId xmlns:a16="http://schemas.microsoft.com/office/drawing/2014/main" id="{579EE350-38FC-42EC-AEE0-5B48EBF63D3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599789-2673-40F8-8C0B-D36580AB9B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568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two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31A0983-F2CB-4E35-A255-D2870F296B98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1C22901-48DF-4352-A02E-EC0165A82424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D533022-5D00-4D79-837E-F07A93F2E88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61B05584-8BF7-4A44-9CFD-2DD03BC230F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7934BD3-FB56-43F0-92F0-58370BE21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82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Key Mess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03B3FAF-30A7-4AD0-9601-E818DC84BD7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8E0AE35-0F63-4735-BF52-E446F453114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CF4EE2F8-A69F-4561-B9C5-6EACBE507AC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65A238EF-BFD2-470F-B4F4-FBD601D1532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F3264B-7416-4B3D-90DD-4AFEB41FD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649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nePag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143957"/>
            <a:ext cx="4122000" cy="450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97445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8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2"/>
            <a:ext cx="2700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6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3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2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2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5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2" y="864002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9391" y="4890653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4001" y="4890653"/>
            <a:ext cx="18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black">
          <a:xfrm>
            <a:off x="7607032" y="4898308"/>
            <a:ext cx="900000" cy="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 fontAlgn="base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0000"/>
                </a:solidFill>
              </a:rPr>
              <a:t>© ZF Friedrichshafen AG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360002" y="4722301"/>
            <a:ext cx="8424000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C0EC9A7-0F78-4BCD-A456-48B3D296E35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4" r:id="rId11"/>
    <p:sldLayoutId id="2147483655" r:id="rId12"/>
    <p:sldLayoutId id="2147483693" r:id="rId13"/>
    <p:sldLayoutId id="2147483694" r:id="rId14"/>
    <p:sldLayoutId id="2147483695" r:id="rId15"/>
    <p:sldLayoutId id="2147483696" r:id="rId16"/>
    <p:sldLayoutId id="2147483698" r:id="rId17"/>
    <p:sldLayoutId id="2147483699" r:id="rId18"/>
    <p:sldLayoutId id="2147483700" r:id="rId19"/>
    <p:sldLayoutId id="2147483710" r:id="rId20"/>
    <p:sldLayoutId id="2147483684" r:id="rId21"/>
    <p:sldLayoutId id="2147483685" r:id="rId22"/>
    <p:sldLayoutId id="2147483688" r:id="rId23"/>
    <p:sldLayoutId id="2147483689" r:id="rId24"/>
    <p:sldLayoutId id="214748369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8" r:id="rId32"/>
    <p:sldLayoutId id="2147483709" r:id="rId33"/>
    <p:sldLayoutId id="2147483711" r:id="rId3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box">
            <a:extLst>
              <a:ext uri="{FF2B5EF4-FFF2-40B4-BE49-F238E27FC236}">
                <a16:creationId xmlns:a16="http://schemas.microsoft.com/office/drawing/2014/main" id="{3670E780-576D-448A-BB6A-FBA9734E1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99" y="1484883"/>
            <a:ext cx="8424000" cy="1811209"/>
          </a:xfrm>
        </p:spPr>
        <p:txBody>
          <a:bodyPr/>
          <a:lstStyle/>
          <a:p>
            <a:r>
              <a:rPr lang="de-DE" dirty="0"/>
              <a:t>DRL-</a:t>
            </a:r>
            <a:r>
              <a:rPr lang="de-DE" dirty="0" err="1"/>
              <a:t>Based</a:t>
            </a:r>
            <a:r>
              <a:rPr lang="de-DE" dirty="0"/>
              <a:t> Heading Control and Path Following of a Ship  in Calm Water &amp; Waves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3DE9295-6870-42C9-84A9-52041E7B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9999" y="3601801"/>
            <a:ext cx="8424000" cy="252000"/>
          </a:xfrm>
        </p:spPr>
        <p:txBody>
          <a:bodyPr/>
          <a:lstStyle/>
          <a:p>
            <a:r>
              <a:rPr lang="de-DE" dirty="0"/>
              <a:t>Sivaraman Sivaraj (DIWID24)</a:t>
            </a:r>
          </a:p>
        </p:txBody>
      </p:sp>
    </p:spTree>
    <p:extLst>
      <p:ext uri="{BB962C8B-B14F-4D97-AF65-F5344CB8AC3E}">
        <p14:creationId xmlns:p14="http://schemas.microsoft.com/office/powerpoint/2010/main" val="115681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1 – Path Following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10</a:t>
            </a:fld>
            <a:endParaRPr lang="de-DE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6BD35F2D-3BB5-4BB7-A0A8-DF120ED38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1" y="708219"/>
            <a:ext cx="2913890" cy="1942593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E35C3AD-F820-4A56-9A2F-242564098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27" y="725951"/>
            <a:ext cx="2913891" cy="194259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532BD05-8960-45C4-8C70-EFB819866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714129"/>
            <a:ext cx="2913891" cy="1942594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4D06133-5BB5-4BA9-88DB-8127C965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1" y="2656723"/>
            <a:ext cx="2913891" cy="1942594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751A496-D7C7-4BC9-9252-197EAF7044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77" y="2656723"/>
            <a:ext cx="2913891" cy="1942594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7778318-8C58-4965-94A2-DC36DD5285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2656723"/>
            <a:ext cx="2913891" cy="19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2 – Control Command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11</a:t>
            </a:fld>
            <a:endParaRPr lang="de-D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35FCFEC-4CF7-42EF-9C6A-C2F35E78B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546004"/>
            <a:ext cx="4210905" cy="140363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C8DC65-E915-4AD2-9FDE-9ED02C27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3" y="1949639"/>
            <a:ext cx="4211636" cy="140387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3738E14-73C0-4E7E-9460-1BFEB6515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49234"/>
            <a:ext cx="4212368" cy="1404122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1331289-443F-4494-96D6-6AE8C9A0A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66" y="546004"/>
            <a:ext cx="4210905" cy="140363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6586309-8834-4B2D-A13A-0C47A40544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08" y="1943880"/>
            <a:ext cx="4216063" cy="140535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1AC7478-9B8D-496C-9B74-CC0CBB0B5B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6" y="3344464"/>
            <a:ext cx="4213097" cy="1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Soft Actor Critic (SAC)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8C06-AF26-43EC-8A2A-C89A4D7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- 1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13</a:t>
            </a:fld>
            <a:endParaRPr lang="de-DE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50443EA8-24B0-42F3-ABB1-6AB1FF99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518451"/>
            <a:ext cx="2912244" cy="1941495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648EB2C-674E-4FCD-949E-C7AC0885B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6" y="518451"/>
            <a:ext cx="2892715" cy="192847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82A6A300-36B7-40C2-A991-0706FF272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51" y="518451"/>
            <a:ext cx="2873191" cy="1915461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1078888-BF91-4F82-83ED-3EF40C5D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2433911"/>
            <a:ext cx="2912242" cy="1941495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3F1D54-E2A8-4C6E-9530-A54FA226A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4" y="2433911"/>
            <a:ext cx="2873191" cy="191546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6939528-72E1-4B5B-9B28-1B9DFA441A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4" y="2424294"/>
            <a:ext cx="2892716" cy="1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</a:t>
            </a:r>
            <a:r>
              <a:rPr lang="en-US" dirty="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14</a:t>
            </a:fld>
            <a:endParaRPr lang="de-DE"/>
          </a:p>
        </p:txBody>
      </p:sp>
      <p:pic>
        <p:nvPicPr>
          <p:cNvPr id="9" name="Content Placeholder 8" descr="A picture containing table&#10;&#10;Description automatically generated">
            <a:extLst>
              <a:ext uri="{FF2B5EF4-FFF2-40B4-BE49-F238E27FC236}">
                <a16:creationId xmlns:a16="http://schemas.microsoft.com/office/drawing/2014/main" id="{216D5324-7712-467E-8250-A13231D7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7" y="550446"/>
            <a:ext cx="4122783" cy="1374262"/>
          </a:xfr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049C6F7-4C39-4771-939D-933C44053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1" y="1926019"/>
            <a:ext cx="4122783" cy="137426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696309AC-F41A-4E86-BCF3-1A353C765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2" y="3300280"/>
            <a:ext cx="4122783" cy="1374261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280DE0-9389-47F5-8147-EAED9C5EE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9135"/>
            <a:ext cx="4122783" cy="1374261"/>
          </a:xfrm>
          <a:prstGeom prst="rect">
            <a:avLst/>
          </a:prstGeom>
        </p:spPr>
      </p:pic>
      <p:pic>
        <p:nvPicPr>
          <p:cNvPr id="21" name="Picture 2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54FA36E5-9259-44B6-80F4-F1B0E650E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4" y="1923396"/>
            <a:ext cx="4122783" cy="1374261"/>
          </a:xfrm>
          <a:prstGeom prst="rect">
            <a:avLst/>
          </a:prstGeom>
        </p:spPr>
      </p:pic>
      <p:pic>
        <p:nvPicPr>
          <p:cNvPr id="24" name="Picture 2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77BF1-BDE8-490F-A301-BDE431D6F6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6" y="3296346"/>
            <a:ext cx="4122783" cy="13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0-440B-4B24-964D-3DA5118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Twin Delayed Deep Deterministic Policy Gradient (TD3)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56F8-9038-404B-B328-EFCC66D5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550EC-38AC-4502-9571-D0CEBA8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FA49-8CF6-4964-94B8-D03826B3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9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7D93-09CE-4673-A37C-8022BB0D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TD-3 Results-1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8C8A-C4BD-499C-ACA7-1FDC6E6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5C794-64DB-4691-8BAF-FD8702B1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16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FEA1858-7411-405E-AAA5-1FB2FDCC4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600222"/>
            <a:ext cx="2709309" cy="180620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A809DEA-3DF5-43B3-84D9-7693B25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595617"/>
            <a:ext cx="2709309" cy="180620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D4FB87-B57A-46A5-A0C5-9538117C7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591012"/>
            <a:ext cx="2709310" cy="180620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C34BD5F-8760-419E-9420-33646E55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2401823"/>
            <a:ext cx="2709309" cy="180620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302BF36-C11A-4028-B9F8-0ADD69880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2394917"/>
            <a:ext cx="2709309" cy="180620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1EFBAD4-ECB4-4E7A-9C0C-FD2ED52C3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2388011"/>
            <a:ext cx="2709310" cy="1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6B8-2ECB-4685-A8A2-B7DFA87A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– Results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556F-3FF3-420D-9782-7D3BC8F7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3AECB-7645-4F1D-98D5-EE5EFD6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17</a:t>
            </a:fld>
            <a:endParaRPr lang="de-DE"/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FBD8FCA-9EF1-4C99-8B39-C344F4BDD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600298"/>
            <a:ext cx="4181244" cy="1393748"/>
          </a:xfrm>
          <a:prstGeom prst="rect">
            <a:avLst/>
          </a:prstGeom>
        </p:spPr>
      </p:pic>
      <p:pic>
        <p:nvPicPr>
          <p:cNvPr id="8" name="Picture 7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95BDFA53-BA88-4669-8D98-16B8724FA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94046"/>
            <a:ext cx="4181241" cy="1393747"/>
          </a:xfrm>
          <a:prstGeom prst="rect">
            <a:avLst/>
          </a:prstGeom>
        </p:spPr>
      </p:pic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000E639-3C4F-4093-9D1C-0D8ACEE0C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70065"/>
            <a:ext cx="4181240" cy="1393747"/>
          </a:xfrm>
          <a:prstGeom prst="rect">
            <a:avLst/>
          </a:prstGeom>
        </p:spPr>
      </p:pic>
      <p:pic>
        <p:nvPicPr>
          <p:cNvPr id="13" name="Picture 1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82E5DACD-5F49-4BA3-BD56-4E60F7F31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79" y="600298"/>
            <a:ext cx="4181245" cy="1393748"/>
          </a:xfrm>
          <a:prstGeom prst="rect">
            <a:avLst/>
          </a:prstGeom>
        </p:spPr>
      </p:pic>
      <p:pic>
        <p:nvPicPr>
          <p:cNvPr id="17" name="Picture 16" descr="Chart, timeline&#10;&#10;Description automatically generated">
            <a:extLst>
              <a:ext uri="{FF2B5EF4-FFF2-40B4-BE49-F238E27FC236}">
                <a16:creationId xmlns:a16="http://schemas.microsoft.com/office/drawing/2014/main" id="{C5ECB3B6-07E0-4EE5-8AA5-1F2AC1D24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91" y="1985001"/>
            <a:ext cx="4181603" cy="139386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39826107-EF1A-4B95-9510-2734BF76B3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04" y="3370065"/>
            <a:ext cx="4181240" cy="13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BD4-C026-41B3-BB58-170C01E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Comparison-Calm Water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62C5-1290-4DA9-B2A1-BAAC2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9AABD-6C69-4C8B-A60F-B56481BB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18</a:t>
            </a:fld>
            <a:endParaRPr lang="de-DE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A6299D1-373B-4C1C-B435-03DB6673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3" y="640298"/>
            <a:ext cx="7116693" cy="4003140"/>
          </a:xfrm>
        </p:spPr>
      </p:pic>
    </p:spTree>
    <p:extLst>
      <p:ext uri="{BB962C8B-B14F-4D97-AF65-F5344CB8AC3E}">
        <p14:creationId xmlns:p14="http://schemas.microsoft.com/office/powerpoint/2010/main" val="23631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7378821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0.774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1.843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1.202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2.496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1.742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0.664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0.197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chemeClr val="tx1"/>
                              </a:solidFill>
                            </a:rPr>
                            <a:t>1.610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3.581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2.443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5.669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7378821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0.774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1.843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1.202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2.496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1.742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0.664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0.197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chemeClr val="tx1"/>
                              </a:solidFill>
                            </a:rPr>
                            <a:t>1.610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3.581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2.443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5.669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3087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59" y="163118"/>
            <a:ext cx="7555779" cy="508864"/>
          </a:xfrm>
        </p:spPr>
        <p:txBody>
          <a:bodyPr>
            <a:normAutofit/>
          </a:bodyPr>
          <a:lstStyle/>
          <a:p>
            <a:r>
              <a:rPr lang="en-IN" sz="2100" dirty="0">
                <a:solidFill>
                  <a:schemeClr val="accent5">
                    <a:lumMod val="75000"/>
                  </a:schemeClr>
                </a:solidFill>
              </a:rPr>
              <a:t>KVLCC2 Tanker trajectory in calm water and Waves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2318"/>
            <a:ext cx="3885478" cy="259031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" y="729418"/>
            <a:ext cx="3885478" cy="259031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40" y="3737408"/>
            <a:ext cx="4646849" cy="788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48" y="3460409"/>
            <a:ext cx="22561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Governing Equation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D0E5E-6B9B-4719-90D1-E714322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66CD-6457-4ABD-9460-906D67AA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CC84-26EB-472C-9C39-8D05670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70985807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0.271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chemeClr val="tx1"/>
                              </a:solidFill>
                            </a:rPr>
                            <a:t>1.217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2.019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70985807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0.271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chemeClr val="tx1"/>
                              </a:solidFill>
                            </a:rPr>
                            <a:t>1.217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2.019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trike="noStrike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Condition-after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105590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4366-4E87-41F8-9D8D-E9B1B254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Control in waves  - PPO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ECF78-9041-4390-989C-42FC5B7A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39722-AE9D-43C1-A300-C6C9E2D7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21</a:t>
            </a:fld>
            <a:endParaRPr lang="de-DE"/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8F454729-B016-45B7-AC8C-C20C9A8D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13" y="585235"/>
            <a:ext cx="5297373" cy="3973030"/>
          </a:xfrm>
        </p:spPr>
      </p:pic>
    </p:spTree>
    <p:extLst>
      <p:ext uri="{BB962C8B-B14F-4D97-AF65-F5344CB8AC3E}">
        <p14:creationId xmlns:p14="http://schemas.microsoft.com/office/powerpoint/2010/main" val="695344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EE3D-1E95-42C7-BE95-DFBF3E67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 Plot – 3.2m Wave Condition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B44461F-BB75-4AAA-8352-2CFD503F3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68" y="630865"/>
            <a:ext cx="7133463" cy="40125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058AF-B940-494A-B035-BF09F3F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CE314-4863-41C6-8C21-6BB6BBC4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9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406983"/>
                  </p:ext>
                </p:extLst>
              </p:nvPr>
            </p:nvGraphicFramePr>
            <p:xfrm>
              <a:off x="155945" y="460492"/>
              <a:ext cx="8860468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406983"/>
                  </p:ext>
                </p:extLst>
              </p:nvPr>
            </p:nvGraphicFramePr>
            <p:xfrm>
              <a:off x="155945" y="460492"/>
              <a:ext cx="8860468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9444" t="-92958" r="-15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9444" t="-92958" r="-14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44" t="-92958" r="-13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444" t="-92958" r="-1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9444" t="-92958" r="-11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9444" t="-92958" r="-10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444" t="-92958" r="-9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9444" t="-92958" r="-8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740" t="-92958" r="-6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0833" t="-92958" r="-6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20833" t="-92958" r="-5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0833" t="-92958" r="-4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20833" t="-92958" r="-3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7260" t="-92958" r="-2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22222" t="-92958" r="-105556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2222" t="-92958" r="-5556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224590" r="-384718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324590" r="-384718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417742" r="-384718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526230" r="-38471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626230" r="-38471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726230" r="-38471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826230" r="-3847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926230" r="-3847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1026230" r="-3847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23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62554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7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19952718"/>
                  </p:ext>
                </p:extLst>
              </p:nvPr>
            </p:nvGraphicFramePr>
            <p:xfrm>
              <a:off x="155945" y="460492"/>
              <a:ext cx="8628057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269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4134304308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2024725882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3905720618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3119980909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1246420590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2826888234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1077228208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19952718"/>
                  </p:ext>
                </p:extLst>
              </p:nvPr>
            </p:nvGraphicFramePr>
            <p:xfrm>
              <a:off x="155945" y="460492"/>
              <a:ext cx="8628057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269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27075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27074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4134304308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2024725882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3905720618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3119980909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1246420590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2826888234"/>
                        </a:ext>
                      </a:extLst>
                    </a:gridCol>
                    <a:gridCol w="428149">
                      <a:extLst>
                        <a:ext uri="{9D8B030D-6E8A-4147-A177-3AD203B41FA5}">
                          <a16:colId xmlns:a16="http://schemas.microsoft.com/office/drawing/2014/main" val="1077228208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0000" t="-92958" r="-151142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000" t="-92958" r="-141142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0000" t="-92958" r="-131142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9859" t="-92958" r="-1192958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1429" t="-92958" r="-11100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1429" t="-92958" r="-10100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1429" t="-92958" r="-9100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21429" t="-92958" r="-8100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1429" t="-92958" r="-7100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1429" t="-92958" r="-6100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1408" t="-92958" r="-501408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2857" t="-92958" r="-40857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22857" t="-92958" r="-30857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2857" t="-92958" r="-20857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7183" t="-92958" r="-10563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4286" t="-92958" r="-7143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224590" r="-384983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324590" r="-384983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417742" r="-384983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526230" r="-38498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626230" r="-38498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726230" r="-38498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826230" r="-38498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926230" r="-38498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1026230" r="-38498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24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62554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1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7257827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7257827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068" t="-92958" r="-149315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222" t="-92958" r="-14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2222" t="-92958" r="-13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222" t="-92958" r="-12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0959" t="-92958" r="-10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3611" t="-92958" r="-10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611" t="-92958" r="-9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23611" t="-92958" r="-8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6849" t="-92958" r="-70137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5000" t="-92958" r="-61111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5479" t="-92958" r="-5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6389" t="-92958" r="-409722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4110" t="-92958" r="-30411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7778" t="-92958" r="-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02740" t="-92958" r="-10547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9167" t="-92958" r="-6944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224590" r="-38509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324590" r="-38509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417742" r="-38509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526230" r="-38509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626230" r="-38509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726230" r="-38509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826230" r="-38509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926230" r="-38509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1026230" r="-38509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25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0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 – 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68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34091164"/>
                  </p:ext>
                </p:extLst>
              </p:nvPr>
            </p:nvGraphicFramePr>
            <p:xfrm>
              <a:off x="360363" y="697908"/>
              <a:ext cx="8423273" cy="3838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3237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630326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594883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665768">
                      <a:extLst>
                        <a:ext uri="{9D8B030D-6E8A-4147-A177-3AD203B41FA5}">
                          <a16:colId xmlns:a16="http://schemas.microsoft.com/office/drawing/2014/main" val="1774801767"/>
                        </a:ext>
                      </a:extLst>
                    </a:gridCol>
                    <a:gridCol w="1759059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838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34091164"/>
                  </p:ext>
                </p:extLst>
              </p:nvPr>
            </p:nvGraphicFramePr>
            <p:xfrm>
              <a:off x="360363" y="697908"/>
              <a:ext cx="8423273" cy="3838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3237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630326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594883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665768">
                      <a:extLst>
                        <a:ext uri="{9D8B030D-6E8A-4147-A177-3AD203B41FA5}">
                          <a16:colId xmlns:a16="http://schemas.microsoft.com/office/drawing/2014/main" val="1774801767"/>
                        </a:ext>
                      </a:extLst>
                    </a:gridCol>
                    <a:gridCol w="1759059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838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107937" r="-376632" b="-8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207937" r="-376632" b="-7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307937" r="-376632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401563" r="-376632" b="-4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509524" r="-376632" b="-4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609524" r="-376632" b="-3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709524" r="-376632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809524" r="-376632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4" t="-909524" r="-376632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26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4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19B-DD91-429B-A6EF-3F1EAC7D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Approach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627D-4A8C-48CA-BD31-3851B846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67DC4-2F40-4D29-9005-58EC69A2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AEA0F-3172-4E49-AB2C-F0864082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3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375-A701-4793-8ED7-2EDE2B2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63C-3F67-45C9-8060-E75B96D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33D1-838B-4375-B36B-BA4E6D5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09395-9512-472F-985B-BB33FDC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480E-F203-4FBF-A07A-B3F38E8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2AB1-35FE-4463-A3C0-C4BEC822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30ACE-FCD3-42A5-8A85-9F6A5AA1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D689-1674-4A46-85C8-6189ACA6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9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24C-4CA6-4008-B036-F746167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Guidance Algorithm                         : Line of Sight (LOS)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	                  :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𝐶𝑇𝐸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  	                  : </a:t>
                </a:r>
                <a:r>
                  <a:rPr lang="en-US" dirty="0" err="1"/>
                  <a:t>delta_dot</a:t>
                </a:r>
                <a:r>
                  <a:rPr lang="en-US" dirty="0"/>
                  <a:t> -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- ranging from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Propeller Speed    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Episode Termination Criteria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Heading Error	--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Cross Track Error           -- greater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Step Count                    -- 300 steps (sampling at 1 second)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	                  :  Based on HE and CTE </a:t>
                </a:r>
                <a:r>
                  <a:rPr lang="en-US" i="1" dirty="0"/>
                  <a:t>(Obtaining from 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71450" lvl="5" indent="-171450"/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𝑪𝑻𝑬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171450" lvl="5" indent="-171450"/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  <a:blipFill>
                <a:blip r:embed="rId2"/>
                <a:stretch>
                  <a:fillRect l="-1013" t="-1290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598A-7247-41BC-821E-744E86A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F20F-1480-4E7B-822C-F5B02A66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4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033298-D2DD-4F90-9F9B-0209AA8D7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580063"/>
            <a:ext cx="2822575" cy="185896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3BADFB-77DD-41AA-946B-98E5E67B5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2439028"/>
            <a:ext cx="2809879" cy="18880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8F7EEE-EDBE-4E25-8E92-A94C23581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580065"/>
            <a:ext cx="2822575" cy="1858963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7271B06-3CD3-4831-A61B-C16E03F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580064"/>
            <a:ext cx="2822575" cy="1858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Proximal Policy Optimization (PPO) Results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E8803-7F3B-4D97-96C9-5A6EE334A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9" y="2439026"/>
            <a:ext cx="2832097" cy="1888065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3FC6C215-C1D5-4957-B35E-AE845710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2439028"/>
            <a:ext cx="2816227" cy="18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Path Following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8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24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Proximal Policy Optimization (PPO) Results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Rudder Action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2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604E6B-D329-4F9C-9D6E-B58A5F31B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532284"/>
            <a:ext cx="4198940" cy="1271183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1B1DF3-6C10-4422-A8AF-9401A4154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03467"/>
            <a:ext cx="4198940" cy="1271184"/>
          </a:xfrm>
          <a:prstGeom prst="rect">
            <a:avLst/>
          </a:prstGeom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8F22A8B3-D74E-4452-B0F4-E13525C49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3068566"/>
            <a:ext cx="4186244" cy="1271184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F46E7AC0-6CA8-463C-BDDA-9337C6174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27755"/>
            <a:ext cx="4031998" cy="127118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6ECB10B-2DF1-4636-AEDD-18EBFE1B2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1796055"/>
            <a:ext cx="4044697" cy="1271184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D2D3916-6244-4C8A-97B4-50C382A5D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3061060"/>
            <a:ext cx="4044697" cy="1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284A-774F-40CD-92EC-CF020018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1880-01FA-4D54-9A63-A3342634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4AF2-8C63-4400-BAC2-743DFDFE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4</a:t>
            </a:fld>
            <a:endParaRPr lang="de-DE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B3CA5A1-362F-4EBA-AF10-F05910D7B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73" y="737773"/>
            <a:ext cx="4661254" cy="3865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A7EDE8-C6E0-429B-BBE4-1D58ACBCEB9C}"/>
              </a:ext>
            </a:extLst>
          </p:cNvPr>
          <p:cNvSpPr/>
          <p:nvPr/>
        </p:nvSpPr>
        <p:spPr>
          <a:xfrm rot="16200000">
            <a:off x="2880075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EAD2F-2704-4A06-BD5C-A064BC914727}"/>
              </a:ext>
            </a:extLst>
          </p:cNvPr>
          <p:cNvSpPr/>
          <p:nvPr/>
        </p:nvSpPr>
        <p:spPr>
          <a:xfrm rot="16200000">
            <a:off x="4323307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197C-20CE-4718-B0A2-75592AD30238}"/>
              </a:ext>
            </a:extLst>
          </p:cNvPr>
          <p:cNvCxnSpPr>
            <a:cxnSpLocks/>
          </p:cNvCxnSpPr>
          <p:nvPr/>
        </p:nvCxnSpPr>
        <p:spPr>
          <a:xfrm flipV="1">
            <a:off x="1653145" y="22071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EF0C9-7FEC-4585-BBE7-207D68A52A90}"/>
              </a:ext>
            </a:extLst>
          </p:cNvPr>
          <p:cNvCxnSpPr>
            <a:cxnSpLocks/>
          </p:cNvCxnSpPr>
          <p:nvPr/>
        </p:nvCxnSpPr>
        <p:spPr>
          <a:xfrm flipV="1">
            <a:off x="1653145" y="25119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EC999E-FF4D-4E8F-9512-AE6753D8AD58}"/>
              </a:ext>
            </a:extLst>
          </p:cNvPr>
          <p:cNvCxnSpPr>
            <a:cxnSpLocks/>
          </p:cNvCxnSpPr>
          <p:nvPr/>
        </p:nvCxnSpPr>
        <p:spPr>
          <a:xfrm flipV="1">
            <a:off x="1653145" y="2834158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DDC56E-94FB-47AE-9FCB-43EB5011FB22}"/>
              </a:ext>
            </a:extLst>
          </p:cNvPr>
          <p:cNvCxnSpPr>
            <a:cxnSpLocks/>
          </p:cNvCxnSpPr>
          <p:nvPr/>
        </p:nvCxnSpPr>
        <p:spPr>
          <a:xfrm flipV="1">
            <a:off x="1653145" y="3156342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9967D3-6D30-44A1-BF78-3B316B7B0637}"/>
              </a:ext>
            </a:extLst>
          </p:cNvPr>
          <p:cNvCxnSpPr>
            <a:cxnSpLocks/>
          </p:cNvCxnSpPr>
          <p:nvPr/>
        </p:nvCxnSpPr>
        <p:spPr>
          <a:xfrm flipV="1">
            <a:off x="6812973" y="2655620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/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/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/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/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/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34D7-CAF0-4095-978D-BA3B929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421B-4FF4-4559-A459-35AA3ECD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Deep Reinforcement Learning Algorithms have been trained in calm water and waves. Finally, the results were compared.</a:t>
            </a:r>
            <a:r>
              <a:rPr lang="en-US" sz="1200" dirty="0"/>
              <a:t>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Deterministic Policy Gradient (DDPG)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Proximal Policy Optimization (PPO)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Actor Critic (SAC)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Twin Delayed Deep Deterministic Policy Gradient (TD3)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4D1B-3936-4E8D-84F5-489F2666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E211-BECF-4703-8049-FB47D9EE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Proximal Policy Optimization (PPO)</a:t>
            </a:r>
            <a:br>
              <a:rPr lang="en-US" sz="20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=0.003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=0.9, 0.999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−05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=64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dirty="0"/>
                  <a:t>No of epoch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Clipping range  = {-0.2,0.2}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E886-EAD0-44AE-A73B-3E936647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7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7FACD7-072B-4058-B25B-802DA01BD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" y="737773"/>
            <a:ext cx="2603082" cy="1735388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572DA298-E4C9-438F-B094-316FE71EE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7" y="737773"/>
            <a:ext cx="2603082" cy="1735388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72B01872-AE34-4AA1-80D1-54F42160E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8" y="737773"/>
            <a:ext cx="2603082" cy="1735388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18EA823-5898-4B9C-8750-828B3997C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" y="2465047"/>
            <a:ext cx="2603082" cy="1735388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9A3A34C3-CC3D-437F-B7A8-4D0CD7A25C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7" y="2465047"/>
            <a:ext cx="2603082" cy="1735388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6CC46ADA-87E6-4380-BDC2-EBA2085455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8" y="2465047"/>
            <a:ext cx="2603082" cy="1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8</a:t>
            </a:fld>
            <a:endParaRPr lang="de-DE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F22A72B2-37B5-4B56-8E4A-384993FB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4" y="507896"/>
            <a:ext cx="4102049" cy="1367349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32360D1-D0A2-44A5-BC21-323801497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2" y="1875245"/>
            <a:ext cx="4107600" cy="1369200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ACF248A1-AA78-4166-9575-C64321778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244445"/>
            <a:ext cx="4107600" cy="136920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CABD1B5-4514-4200-9D1F-FF20BFBEC8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29855"/>
            <a:ext cx="4107600" cy="1369200"/>
          </a:xfrm>
          <a:prstGeom prst="rect">
            <a:avLst/>
          </a:prstGeom>
        </p:spPr>
      </p:pic>
      <p:pic>
        <p:nvPicPr>
          <p:cNvPr id="22" name="Picture 21" descr="Timeline, bar chart&#10;&#10;Description automatically generated">
            <a:extLst>
              <a:ext uri="{FF2B5EF4-FFF2-40B4-BE49-F238E27FC236}">
                <a16:creationId xmlns:a16="http://schemas.microsoft.com/office/drawing/2014/main" id="{5D98B151-2607-40D2-8593-77D78C92AE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01" y="1899055"/>
            <a:ext cx="4107600" cy="136920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C4F415F7-7930-4E0F-87ED-A1B757FDF1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66404"/>
            <a:ext cx="4107600" cy="13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Deep Deterministic Policy Gradient (DDPG)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EDF4-5547-4E8B-9305-AAEAB60F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46879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FD5F3"/>
        </a:solidFill>
        <a:ln w="12700" cap="flat" cmpd="sng" algn="ctr">
          <a:noFill/>
          <a:prstDash val="solid"/>
        </a:ln>
        <a:effec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Tahoma"/>
            <a:ea typeface="+mn-ea"/>
            <a:cs typeface="Tahoma" pitchFamily="34" charset="0"/>
          </a:defRPr>
        </a:defPPr>
      </a:lstStyle>
    </a:spDef>
    <a:lnDef>
      <a:spPr>
        <a:noFill/>
        <a:ln w="28575" cap="rnd" cmpd="sng" algn="ctr">
          <a:solidFill>
            <a:srgbClr val="00ABE7"/>
          </a:solidFill>
          <a:prstDash val="sysDot"/>
          <a:round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0" marR="0" indent="0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  <a:extLst>
    <a:ext uri="{05A4C25C-085E-4340-85A3-A5531E510DB2}">
      <thm15:themeFamily xmlns:thm15="http://schemas.microsoft.com/office/thememl/2012/main" name="master_zf.potx" id="{27FC02A3-3CC2-4411-86F6-B339DEDD2E07}" vid="{BBEEC987-2F6D-4DE3-928C-2140DBAFC1CD}"/>
    </a:ext>
  </a:ext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59D92636BE74F9A0967E31BF83723" ma:contentTypeVersion="0" ma:contentTypeDescription="Create a new document." ma:contentTypeScope="" ma:versionID="a597bd8ece27149dea77ec601c5b4a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53A466-1E01-461A-9588-273F9517B8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63EC75-F569-48D3-B84C-89ADD954ADC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0200472-FD54-40B5-A287-7C9829061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995</Words>
  <Application>Microsoft Office PowerPoint</Application>
  <PresentationFormat>On-screen Show (16:9)</PresentationFormat>
  <Paragraphs>392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Tahoma</vt:lpstr>
      <vt:lpstr>ZF AG</vt:lpstr>
      <vt:lpstr>DRL-Based Heading Control and Path Following of a Ship  in Calm Water &amp; Waves</vt:lpstr>
      <vt:lpstr>KVLCC2 Tanker trajectory in calm water and Waves</vt:lpstr>
      <vt:lpstr>Environment Setup</vt:lpstr>
      <vt:lpstr>Neural Network Architecture: </vt:lpstr>
      <vt:lpstr>Deep Reinforcement Learning Algorithms </vt:lpstr>
      <vt:lpstr>Proximal Policy Optimization (PPO) </vt:lpstr>
      <vt:lpstr>PPO – Results - 1</vt:lpstr>
      <vt:lpstr>PPO – Results - 2</vt:lpstr>
      <vt:lpstr>Deep Deterministic Policy Gradient (DDPG)  </vt:lpstr>
      <vt:lpstr>DDPG Results – 1 – Path Following </vt:lpstr>
      <vt:lpstr>DDPG Results – 2 – Control Command </vt:lpstr>
      <vt:lpstr>Soft Actor Critic (SAC)  </vt:lpstr>
      <vt:lpstr>SAC Results - 1 </vt:lpstr>
      <vt:lpstr>SAC Results - 2</vt:lpstr>
      <vt:lpstr>Twin Delayed Deep Deterministic Policy Gradient (TD3) </vt:lpstr>
      <vt:lpstr>TD-3 Results-1</vt:lpstr>
      <vt:lpstr>TD3 – Results 2</vt:lpstr>
      <vt:lpstr>Reward Comparison-Calm Water Plot</vt:lpstr>
      <vt:lpstr>Average Cross Track Error (in Calm Water Condition)  </vt:lpstr>
      <vt:lpstr>Average Cross Track Error (in Calm Water Condition-after saturation)  </vt:lpstr>
      <vt:lpstr>Heading Control in waves  - PPO</vt:lpstr>
      <vt:lpstr>Reward Comparison Plot – 3.2m Wave Condition</vt:lpstr>
      <vt:lpstr>Average Cross Track Error (in Wave Condition)  </vt:lpstr>
      <vt:lpstr>Average Cross Track Error (in Wave Condition)  </vt:lpstr>
      <vt:lpstr>Average Cross Track Error (in Wave Condition – After Saturation)  </vt:lpstr>
      <vt:lpstr>Average Cross Track Error (in Wave Condition)  </vt:lpstr>
      <vt:lpstr>Experimental Approach : </vt:lpstr>
      <vt:lpstr>Experimental Results</vt:lpstr>
      <vt:lpstr>Conclusion</vt:lpstr>
      <vt:lpstr>Proximal Policy Optimization (PPO) Results </vt:lpstr>
      <vt:lpstr>Proximal Policy Optimization (PPO)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DRL-Based Heading Control and Path Following of a Ship  in Calm Water &amp; Waves</dc:title>
  <dc:creator>Sivaraj Sivaraman HYD DIWID24</dc:creator>
  <cp:lastModifiedBy>Sivaraj Sivaraman HYD DIWID24</cp:lastModifiedBy>
  <cp:revision>60</cp:revision>
  <dcterms:created xsi:type="dcterms:W3CDTF">2022-10-23T13:09:28Z</dcterms:created>
  <dcterms:modified xsi:type="dcterms:W3CDTF">2022-11-01T12:23:01Z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0x010100B4459D92636BE74F9A0967E31BF83723</vt:lpwstr>
  </property>
  <property fmtid="{D5CDD505-2E9C-101B-9397-08002B2CF9AE}" pid="3" name="MSIP_Label_7294a1c8-9899-41e7-8f6e-8b1b3c79592a_Enabled">
    <vt:lpwstr>true</vt:lpwstr>
  </property>
  <property fmtid="{D5CDD505-2E9C-101B-9397-08002B2CF9AE}" pid="4" name="MSIP_Label_7294a1c8-9899-41e7-8f6e-8b1b3c79592a_SetDate">
    <vt:lpwstr>2022-10-23T13:54:53Z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iteId">
    <vt:lpwstr>eb70b763-b6d7-4486-8555-8831709a784e</vt:lpwstr>
  </property>
  <property fmtid="{D5CDD505-2E9C-101B-9397-08002B2CF9AE}" pid="8" name="MSIP_Label_7294a1c8-9899-41e7-8f6e-8b1b3c79592a_ActionId">
    <vt:lpwstr>00198974-579d-46e3-b634-6d2d9804c4ff</vt:lpwstr>
  </property>
  <property fmtid="{D5CDD505-2E9C-101B-9397-08002B2CF9AE}" pid="9" name="MSIP_Label_7294a1c8-9899-41e7-8f6e-8b1b3c79592a_ContentBits">
    <vt:lpwstr>0</vt:lpwstr>
  </property>
</Properties>
</file>